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2"/>
    <p:restoredTop sz="94662"/>
  </p:normalViewPr>
  <p:slideViewPr>
    <p:cSldViewPr snapToGrid="0" snapToObjects="1">
      <p:cViewPr>
        <p:scale>
          <a:sx n="100" d="100"/>
          <a:sy n="100" d="100"/>
        </p:scale>
        <p:origin x="50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7CA7D6E-861C-C545-A96F-3369857F65F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343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569A5-0044-ED44-8BEE-2DDA36858787}"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A7D6E-861C-C545-A96F-3369857F65FA}" type="slidenum">
              <a:rPr lang="en-US" smtClean="0"/>
              <a:t>‹#›</a:t>
            </a:fld>
            <a:endParaRPr lang="en-US"/>
          </a:p>
        </p:txBody>
      </p:sp>
    </p:spTree>
    <p:extLst>
      <p:ext uri="{BB962C8B-B14F-4D97-AF65-F5344CB8AC3E}">
        <p14:creationId xmlns:p14="http://schemas.microsoft.com/office/powerpoint/2010/main" val="1793492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84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941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spTree>
    <p:extLst>
      <p:ext uri="{BB962C8B-B14F-4D97-AF65-F5344CB8AC3E}">
        <p14:creationId xmlns:p14="http://schemas.microsoft.com/office/powerpoint/2010/main" val="2730065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160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696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9495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069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spTree>
    <p:extLst>
      <p:ext uri="{BB962C8B-B14F-4D97-AF65-F5344CB8AC3E}">
        <p14:creationId xmlns:p14="http://schemas.microsoft.com/office/powerpoint/2010/main" val="152482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569A5-0044-ED44-8BEE-2DDA36858787}"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A7D6E-861C-C545-A96F-3369857F65F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759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F569A5-0044-ED44-8BEE-2DDA36858787}"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A7D6E-861C-C545-A96F-3369857F65FA}" type="slidenum">
              <a:rPr lang="en-US" smtClean="0"/>
              <a:t>‹#›</a:t>
            </a:fld>
            <a:endParaRPr lang="en-US"/>
          </a:p>
        </p:txBody>
      </p:sp>
    </p:spTree>
    <p:extLst>
      <p:ext uri="{BB962C8B-B14F-4D97-AF65-F5344CB8AC3E}">
        <p14:creationId xmlns:p14="http://schemas.microsoft.com/office/powerpoint/2010/main" val="348643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F569A5-0044-ED44-8BEE-2DDA36858787}" type="datetimeFigureOut">
              <a:rPr lang="en-US" smtClean="0"/>
              <a:t>3/13/19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CA7D6E-861C-C545-A96F-3369857F65F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898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F569A5-0044-ED44-8BEE-2DDA36858787}" type="datetimeFigureOut">
              <a:rPr lang="en-US" smtClean="0"/>
              <a:t>3/13/19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A7D6E-861C-C545-A96F-3369857F65F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5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569A5-0044-ED44-8BEE-2DDA36858787}" type="datetimeFigureOut">
              <a:rPr lang="en-US" smtClean="0"/>
              <a:t>3/13/19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CA7D6E-861C-C545-A96F-3369857F65FA}" type="slidenum">
              <a:rPr lang="en-US" smtClean="0"/>
              <a:t>‹#›</a:t>
            </a:fld>
            <a:endParaRPr lang="en-US"/>
          </a:p>
        </p:txBody>
      </p:sp>
    </p:spTree>
    <p:extLst>
      <p:ext uri="{BB962C8B-B14F-4D97-AF65-F5344CB8AC3E}">
        <p14:creationId xmlns:p14="http://schemas.microsoft.com/office/powerpoint/2010/main" val="326433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569A5-0044-ED44-8BEE-2DDA36858787}"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A7D6E-861C-C545-A96F-3369857F65F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93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569A5-0044-ED44-8BEE-2DDA36858787}"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A7D6E-861C-C545-A96F-3369857F65FA}" type="slidenum">
              <a:rPr lang="en-US" smtClean="0"/>
              <a:t>‹#›</a:t>
            </a:fld>
            <a:endParaRPr lang="en-US"/>
          </a:p>
        </p:txBody>
      </p:sp>
    </p:spTree>
    <p:extLst>
      <p:ext uri="{BB962C8B-B14F-4D97-AF65-F5344CB8AC3E}">
        <p14:creationId xmlns:p14="http://schemas.microsoft.com/office/powerpoint/2010/main" val="99781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CF569A5-0044-ED44-8BEE-2DDA36858787}" type="datetimeFigureOut">
              <a:rPr lang="en-US" smtClean="0"/>
              <a:t>3/13/19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7CA7D6E-861C-C545-A96F-3369857F65FA}" type="slidenum">
              <a:rPr lang="en-US" smtClean="0"/>
              <a:t>‹#›</a:t>
            </a:fld>
            <a:endParaRPr lang="en-US"/>
          </a:p>
        </p:txBody>
      </p:sp>
    </p:spTree>
    <p:extLst>
      <p:ext uri="{BB962C8B-B14F-4D97-AF65-F5344CB8AC3E}">
        <p14:creationId xmlns:p14="http://schemas.microsoft.com/office/powerpoint/2010/main" val="321029826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F569-FD22-B745-AE86-B1DF430F4443}"/>
              </a:ext>
            </a:extLst>
          </p:cNvPr>
          <p:cNvSpPr>
            <a:spLocks noGrp="1"/>
          </p:cNvSpPr>
          <p:nvPr>
            <p:ph type="ctrTitle"/>
          </p:nvPr>
        </p:nvSpPr>
        <p:spPr>
          <a:xfrm>
            <a:off x="2291343" y="313509"/>
            <a:ext cx="7609313" cy="890198"/>
          </a:xfrm>
        </p:spPr>
        <p:txBody>
          <a:bodyPr/>
          <a:lstStyle/>
          <a:p>
            <a:r>
              <a:rPr lang="en-US" dirty="0">
                <a:solidFill>
                  <a:srgbClr val="945200"/>
                </a:solidFill>
              </a:rPr>
              <a:t>Myopia Study</a:t>
            </a:r>
          </a:p>
        </p:txBody>
      </p:sp>
      <p:sp>
        <p:nvSpPr>
          <p:cNvPr id="3" name="Subtitle 2">
            <a:extLst>
              <a:ext uri="{FF2B5EF4-FFF2-40B4-BE49-F238E27FC236}">
                <a16:creationId xmlns:a16="http://schemas.microsoft.com/office/drawing/2014/main" id="{88F8F06A-E729-CD4E-8B74-7807115AA866}"/>
              </a:ext>
            </a:extLst>
          </p:cNvPr>
          <p:cNvSpPr>
            <a:spLocks noGrp="1"/>
          </p:cNvSpPr>
          <p:nvPr>
            <p:ph type="subTitle" idx="1"/>
          </p:nvPr>
        </p:nvSpPr>
        <p:spPr>
          <a:xfrm>
            <a:off x="2524274" y="5802461"/>
            <a:ext cx="6815669" cy="742030"/>
          </a:xfrm>
        </p:spPr>
        <p:txBody>
          <a:bodyPr>
            <a:normAutofit fontScale="92500" lnSpcReduction="20000"/>
          </a:bodyPr>
          <a:lstStyle/>
          <a:p>
            <a:r>
              <a:rPr lang="en-US" dirty="0">
                <a:solidFill>
                  <a:srgbClr val="945200"/>
                </a:solidFill>
              </a:rPr>
              <a:t>STATISTICS II FOR BUSINESS ANALYTICS</a:t>
            </a:r>
          </a:p>
          <a:p>
            <a:r>
              <a:rPr lang="en-US" dirty="0">
                <a:solidFill>
                  <a:srgbClr val="945200"/>
                </a:solidFill>
              </a:rPr>
              <a:t>Eleftheria Apostolaki (P2821203)</a:t>
            </a:r>
          </a:p>
        </p:txBody>
      </p:sp>
      <p:pic>
        <p:nvPicPr>
          <p:cNvPr id="4" name="Picture 3">
            <a:extLst>
              <a:ext uri="{FF2B5EF4-FFF2-40B4-BE49-F238E27FC236}">
                <a16:creationId xmlns:a16="http://schemas.microsoft.com/office/drawing/2014/main" id="{FED15C9F-966D-0E4F-82B6-4B1982ECACD1}"/>
              </a:ext>
            </a:extLst>
          </p:cNvPr>
          <p:cNvPicPr>
            <a:picLocks noChangeAspect="1"/>
          </p:cNvPicPr>
          <p:nvPr/>
        </p:nvPicPr>
        <p:blipFill>
          <a:blip r:embed="rId2"/>
          <a:stretch>
            <a:fillRect/>
          </a:stretch>
        </p:blipFill>
        <p:spPr>
          <a:xfrm>
            <a:off x="2853046" y="1300330"/>
            <a:ext cx="6486897" cy="4257339"/>
          </a:xfrm>
          <a:prstGeom prst="rect">
            <a:avLst/>
          </a:prstGeom>
        </p:spPr>
      </p:pic>
    </p:spTree>
    <p:extLst>
      <p:ext uri="{BB962C8B-B14F-4D97-AF65-F5344CB8AC3E}">
        <p14:creationId xmlns:p14="http://schemas.microsoft.com/office/powerpoint/2010/main" val="287302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8F005-A3EC-D54E-BD64-1C1951B24B8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AF6E9BF-E7AC-F544-BC7E-256A4BEEB5BC}"/>
              </a:ext>
            </a:extLst>
          </p:cNvPr>
          <p:cNvSpPr>
            <a:spLocks noGrp="1"/>
          </p:cNvSpPr>
          <p:nvPr>
            <p:ph idx="1"/>
          </p:nvPr>
        </p:nvSpPr>
        <p:spPr/>
        <p:txBody>
          <a:bodyPr>
            <a:normAutofit fontScale="92500" lnSpcReduction="10000"/>
          </a:bodyPr>
          <a:lstStyle/>
          <a:p>
            <a:pPr algn="just"/>
            <a:r>
              <a:rPr lang="en-US" dirty="0"/>
              <a:t>The purpose of the current study is to examine the influential factors that contribute to the onset of myopia in children. </a:t>
            </a:r>
          </a:p>
          <a:p>
            <a:pPr algn="just"/>
            <a:r>
              <a:rPr lang="en-US" dirty="0"/>
              <a:t>A subset of data is used from the Orinda Longitudinal Study of Myopia (OLSM) that refers to 1989–1990 and 2000-2001 school years. All data about the parts that make up the eye (the ocular components) were collected during an examination during the school day. </a:t>
            </a:r>
          </a:p>
          <a:p>
            <a:pPr algn="just"/>
            <a:r>
              <a:rPr lang="en-US" dirty="0"/>
              <a:t>618 cases of people are included who had at least five years of follow-up and were not myopic meaning that their spherical equivalent refraction is equal or less than         - 0.75 diopters. </a:t>
            </a:r>
          </a:p>
        </p:txBody>
      </p:sp>
    </p:spTree>
    <p:extLst>
      <p:ext uri="{BB962C8B-B14F-4D97-AF65-F5344CB8AC3E}">
        <p14:creationId xmlns:p14="http://schemas.microsoft.com/office/powerpoint/2010/main" val="173049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AB61-036A-B34A-B821-C3039BFBB55A}"/>
              </a:ext>
            </a:extLst>
          </p:cNvPr>
          <p:cNvSpPr>
            <a:spLocks noGrp="1"/>
          </p:cNvSpPr>
          <p:nvPr>
            <p:ph type="title"/>
          </p:nvPr>
        </p:nvSpPr>
        <p:spPr>
          <a:xfrm>
            <a:off x="1295402" y="824724"/>
            <a:ext cx="9601196" cy="1303867"/>
          </a:xfrm>
        </p:spPr>
        <p:txBody>
          <a:bodyPr/>
          <a:lstStyle/>
          <a:p>
            <a:r>
              <a:rPr lang="en-US" dirty="0"/>
              <a:t>DATASET CHARACTERISTICS</a:t>
            </a:r>
          </a:p>
        </p:txBody>
      </p:sp>
      <p:sp>
        <p:nvSpPr>
          <p:cNvPr id="3" name="Content Placeholder 2">
            <a:extLst>
              <a:ext uri="{FF2B5EF4-FFF2-40B4-BE49-F238E27FC236}">
                <a16:creationId xmlns:a16="http://schemas.microsoft.com/office/drawing/2014/main" id="{E4B1B76B-EEB3-ED41-B857-152256E61AFF}"/>
              </a:ext>
            </a:extLst>
          </p:cNvPr>
          <p:cNvSpPr>
            <a:spLocks noGrp="1"/>
          </p:cNvSpPr>
          <p:nvPr>
            <p:ph idx="1"/>
          </p:nvPr>
        </p:nvSpPr>
        <p:spPr>
          <a:xfrm>
            <a:off x="1431297" y="2937616"/>
            <a:ext cx="4448642" cy="2647809"/>
          </a:xfrm>
        </p:spPr>
        <p:txBody>
          <a:bodyPr>
            <a:normAutofit fontScale="55000" lnSpcReduction="20000"/>
          </a:bodyPr>
          <a:lstStyle/>
          <a:p>
            <a:pPr>
              <a:buFont typeface="Wingdings" pitchFamily="2" charset="2"/>
              <a:buChar char="ü"/>
            </a:pPr>
            <a:r>
              <a:rPr lang="en-US" sz="2600" dirty="0"/>
              <a:t>Myopia within the first five years of follow up</a:t>
            </a:r>
          </a:p>
          <a:p>
            <a:pPr>
              <a:buFont typeface="Wingdings" pitchFamily="2" charset="2"/>
              <a:buChar char="ü"/>
            </a:pPr>
            <a:r>
              <a:rPr lang="en-US" sz="2600" dirty="0"/>
              <a:t> Year subject entered the study</a:t>
            </a:r>
          </a:p>
          <a:p>
            <a:pPr>
              <a:buFont typeface="Wingdings" pitchFamily="2" charset="2"/>
              <a:buChar char="ü"/>
            </a:pPr>
            <a:r>
              <a:rPr lang="en-US" sz="2600" dirty="0"/>
              <a:t> Age at first visit</a:t>
            </a:r>
          </a:p>
          <a:p>
            <a:pPr>
              <a:buFont typeface="Wingdings" pitchFamily="2" charset="2"/>
              <a:buChar char="ü"/>
            </a:pPr>
            <a:r>
              <a:rPr lang="en-US" sz="2600" dirty="0"/>
              <a:t>Gender</a:t>
            </a:r>
          </a:p>
          <a:p>
            <a:pPr>
              <a:buFont typeface="Wingdings" pitchFamily="2" charset="2"/>
              <a:buChar char="ü"/>
            </a:pPr>
            <a:r>
              <a:rPr lang="en-US" sz="2600" dirty="0"/>
              <a:t> Spherical equivalent refraction</a:t>
            </a:r>
          </a:p>
          <a:p>
            <a:pPr>
              <a:buFont typeface="Wingdings" pitchFamily="2" charset="2"/>
              <a:buChar char="ü"/>
            </a:pPr>
            <a:r>
              <a:rPr lang="en-US" sz="2600" dirty="0"/>
              <a:t> Axial length</a:t>
            </a:r>
          </a:p>
          <a:p>
            <a:pPr>
              <a:buFont typeface="Wingdings" pitchFamily="2" charset="2"/>
              <a:buChar char="ü"/>
            </a:pPr>
            <a:r>
              <a:rPr lang="en-US" sz="2600" dirty="0"/>
              <a:t>Anterior chamber depth</a:t>
            </a:r>
          </a:p>
          <a:p>
            <a:pPr>
              <a:buFont typeface="Wingdings" pitchFamily="2" charset="2"/>
              <a:buChar char="ü"/>
            </a:pPr>
            <a:r>
              <a:rPr lang="en-US" sz="2600" dirty="0"/>
              <a:t> Lens thickness</a:t>
            </a:r>
          </a:p>
          <a:p>
            <a:pPr>
              <a:buFont typeface="Wingdings" pitchFamily="2" charset="2"/>
              <a:buChar char="ü"/>
            </a:pPr>
            <a:r>
              <a:rPr lang="en-US" sz="2600" dirty="0"/>
              <a:t>Vitreous chamber depth</a:t>
            </a:r>
          </a:p>
        </p:txBody>
      </p:sp>
      <p:sp>
        <p:nvSpPr>
          <p:cNvPr id="5" name="TextBox 4">
            <a:extLst>
              <a:ext uri="{FF2B5EF4-FFF2-40B4-BE49-F238E27FC236}">
                <a16:creationId xmlns:a16="http://schemas.microsoft.com/office/drawing/2014/main" id="{226878E3-4A35-D742-918C-3ECF19CD676E}"/>
              </a:ext>
            </a:extLst>
          </p:cNvPr>
          <p:cNvSpPr txBox="1"/>
          <p:nvPr/>
        </p:nvSpPr>
        <p:spPr>
          <a:xfrm>
            <a:off x="6096000" y="3016761"/>
            <a:ext cx="5015697" cy="2318712"/>
          </a:xfrm>
          <a:prstGeom prst="rect">
            <a:avLst/>
          </a:prstGeom>
          <a:noFill/>
        </p:spPr>
        <p:txBody>
          <a:bodyPr wrap="square" rtlCol="0">
            <a:spAutoFit/>
          </a:bodyPr>
          <a:lstStyle/>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Time spent in sports/outdoor activities</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 Time spent reading for pleasure </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Time spent playing video games/working on the pc</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 Time spent reading/studying for school assignments</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 Time spent watching television</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Composite of near-work activities</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Myopic mother</a:t>
            </a:r>
          </a:p>
          <a:p>
            <a:pPr marL="285750" indent="-285750">
              <a:lnSpc>
                <a:spcPct val="80000"/>
              </a:lnSpc>
              <a:spcBef>
                <a:spcPct val="20000"/>
              </a:spcBef>
              <a:spcAft>
                <a:spcPts val="600"/>
              </a:spcAft>
              <a:buClr>
                <a:schemeClr val="accent1"/>
              </a:buClr>
              <a:buSzPct val="115000"/>
              <a:buFont typeface="Wingdings" pitchFamily="2" charset="2"/>
              <a:buChar char="ü"/>
            </a:pPr>
            <a:r>
              <a:rPr lang="en-US" sz="1400" dirty="0">
                <a:solidFill>
                  <a:schemeClr val="tx1">
                    <a:lumMod val="85000"/>
                    <a:lumOff val="15000"/>
                  </a:schemeClr>
                </a:solidFill>
              </a:rPr>
              <a:t>Myopic father</a:t>
            </a:r>
          </a:p>
        </p:txBody>
      </p:sp>
      <p:sp>
        <p:nvSpPr>
          <p:cNvPr id="6" name="TextBox 5">
            <a:extLst>
              <a:ext uri="{FF2B5EF4-FFF2-40B4-BE49-F238E27FC236}">
                <a16:creationId xmlns:a16="http://schemas.microsoft.com/office/drawing/2014/main" id="{840C67EC-A26E-7848-8C00-D4C1722ED123}"/>
              </a:ext>
            </a:extLst>
          </p:cNvPr>
          <p:cNvSpPr txBox="1"/>
          <p:nvPr/>
        </p:nvSpPr>
        <p:spPr>
          <a:xfrm>
            <a:off x="1431297" y="2591937"/>
            <a:ext cx="7189698" cy="271998"/>
          </a:xfrm>
          <a:prstGeom prst="rect">
            <a:avLst/>
          </a:prstGeom>
          <a:noFill/>
        </p:spPr>
        <p:txBody>
          <a:bodyPr wrap="square" rtlCol="0">
            <a:spAutoFit/>
          </a:bodyPr>
          <a:lstStyle/>
          <a:p>
            <a:pPr marL="230188" indent="-230188">
              <a:lnSpc>
                <a:spcPct val="80000"/>
              </a:lnSpc>
              <a:spcBef>
                <a:spcPct val="20000"/>
              </a:spcBef>
              <a:spcAft>
                <a:spcPts val="600"/>
              </a:spcAft>
              <a:buClr>
                <a:schemeClr val="accent1"/>
              </a:buClr>
              <a:buSzPct val="115000"/>
              <a:buFont typeface="Arial" panose="020B0604020202020204" pitchFamily="34" charset="0"/>
              <a:buChar char="•"/>
            </a:pPr>
            <a:r>
              <a:rPr lang="en-US" sz="1400" dirty="0">
                <a:solidFill>
                  <a:schemeClr val="tx1">
                    <a:lumMod val="85000"/>
                    <a:lumOff val="15000"/>
                  </a:schemeClr>
                </a:solidFill>
              </a:rPr>
              <a:t>The following 17 variables are initially included in the dataset:</a:t>
            </a:r>
          </a:p>
        </p:txBody>
      </p:sp>
      <p:sp>
        <p:nvSpPr>
          <p:cNvPr id="7" name="TextBox 6">
            <a:extLst>
              <a:ext uri="{FF2B5EF4-FFF2-40B4-BE49-F238E27FC236}">
                <a16:creationId xmlns:a16="http://schemas.microsoft.com/office/drawing/2014/main" id="{056BD27F-0BCB-E648-B95E-CFDF6811127B}"/>
              </a:ext>
            </a:extLst>
          </p:cNvPr>
          <p:cNvSpPr txBox="1"/>
          <p:nvPr/>
        </p:nvSpPr>
        <p:spPr>
          <a:xfrm>
            <a:off x="1431297" y="5606936"/>
            <a:ext cx="9923467" cy="616707"/>
          </a:xfrm>
          <a:prstGeom prst="rect">
            <a:avLst/>
          </a:prstGeom>
          <a:noFill/>
        </p:spPr>
        <p:txBody>
          <a:bodyPr wrap="square" rtlCol="0">
            <a:spAutoFit/>
          </a:bodyPr>
          <a:lstStyle/>
          <a:p>
            <a:pPr marL="285750" indent="-285750" algn="just">
              <a:lnSpc>
                <a:spcPct val="80000"/>
              </a:lnSpc>
              <a:spcBef>
                <a:spcPct val="20000"/>
              </a:spcBef>
              <a:spcAft>
                <a:spcPts val="600"/>
              </a:spcAft>
              <a:buClr>
                <a:schemeClr val="accent1"/>
              </a:buClr>
              <a:buSzPct val="115000"/>
              <a:buFont typeface="Arial" panose="020B0604020202020204" pitchFamily="34" charset="0"/>
              <a:buChar char="•"/>
            </a:pPr>
            <a:r>
              <a:rPr lang="en-US" sz="1400" dirty="0">
                <a:solidFill>
                  <a:schemeClr val="tx1">
                    <a:lumMod val="85000"/>
                    <a:lumOff val="15000"/>
                  </a:schemeClr>
                </a:solidFill>
              </a:rPr>
              <a:t>For convenience purposes the myopic father and mother variables are combined in one new variable for parents’ myopia that indicates if any myopia exists for each of the person’s parents (No myopic parents = 0, Myopic mother = 1, Myopic father=2,                                Both myopic parents = 3). </a:t>
            </a:r>
          </a:p>
        </p:txBody>
      </p:sp>
    </p:spTree>
    <p:extLst>
      <p:ext uri="{BB962C8B-B14F-4D97-AF65-F5344CB8AC3E}">
        <p14:creationId xmlns:p14="http://schemas.microsoft.com/office/powerpoint/2010/main" val="1630556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3E86A-F0CB-5440-8B59-2C400DC25DC3}"/>
              </a:ext>
            </a:extLst>
          </p:cNvPr>
          <p:cNvSpPr>
            <a:spLocks noGrp="1"/>
          </p:cNvSpPr>
          <p:nvPr>
            <p:ph type="title"/>
          </p:nvPr>
        </p:nvSpPr>
        <p:spPr>
          <a:xfrm>
            <a:off x="1202805" y="1051579"/>
            <a:ext cx="9601196" cy="1303867"/>
          </a:xfrm>
        </p:spPr>
        <p:txBody>
          <a:bodyPr/>
          <a:lstStyle/>
          <a:p>
            <a:r>
              <a:rPr lang="en-US" dirty="0"/>
              <a:t>MODELS</a:t>
            </a:r>
          </a:p>
        </p:txBody>
      </p:sp>
      <p:sp>
        <p:nvSpPr>
          <p:cNvPr id="3" name="Content Placeholder 2">
            <a:extLst>
              <a:ext uri="{FF2B5EF4-FFF2-40B4-BE49-F238E27FC236}">
                <a16:creationId xmlns:a16="http://schemas.microsoft.com/office/drawing/2014/main" id="{73E5E7DF-D3D7-BC49-AB53-1EA4D303C9B3}"/>
              </a:ext>
            </a:extLst>
          </p:cNvPr>
          <p:cNvSpPr>
            <a:spLocks noGrp="1"/>
          </p:cNvSpPr>
          <p:nvPr>
            <p:ph idx="1"/>
          </p:nvPr>
        </p:nvSpPr>
        <p:spPr>
          <a:xfrm>
            <a:off x="1295402" y="2446972"/>
            <a:ext cx="9601196" cy="4081149"/>
          </a:xfrm>
        </p:spPr>
        <p:txBody>
          <a:bodyPr>
            <a:normAutofit fontScale="92500" lnSpcReduction="10000"/>
          </a:bodyPr>
          <a:lstStyle/>
          <a:p>
            <a:pPr algn="just"/>
            <a:r>
              <a:rPr lang="en-US" sz="1700" dirty="0"/>
              <a:t>The dependent variable of this study is a binary variable (i.e. Myopia within the first five years of follow up - 0: No myopic, 1: Myopic). This is why the suitable statistical method to be used is logistic regression with the requested model to be of the form: </a:t>
            </a:r>
          </a:p>
          <a:p>
            <a:pPr marL="0" indent="0" algn="ctr">
              <a:buNone/>
            </a:pPr>
            <a:r>
              <a:rPr lang="en-US" sz="1700" b="1" dirty="0"/>
              <a:t>logit(p) = b</a:t>
            </a:r>
            <a:r>
              <a:rPr lang="en-US" sz="1700" b="1" baseline="-25000" dirty="0"/>
              <a:t>0 </a:t>
            </a:r>
            <a:r>
              <a:rPr lang="en-US" sz="1700" b="1" dirty="0"/>
              <a:t>+ b</a:t>
            </a:r>
            <a:r>
              <a:rPr lang="en-US" sz="1700" b="1" baseline="-25000" dirty="0"/>
              <a:t>1</a:t>
            </a:r>
            <a:r>
              <a:rPr lang="en-US" sz="1700" b="1" dirty="0"/>
              <a:t>X</a:t>
            </a:r>
            <a:r>
              <a:rPr lang="en-US" sz="1700" b="1" baseline="-25000" dirty="0"/>
              <a:t>1</a:t>
            </a:r>
            <a:r>
              <a:rPr lang="en-US" sz="1700" b="1" dirty="0"/>
              <a:t> + b</a:t>
            </a:r>
            <a:r>
              <a:rPr lang="en-US" sz="1700" b="1" baseline="-25000" dirty="0"/>
              <a:t>2</a:t>
            </a:r>
            <a:r>
              <a:rPr lang="en-US" sz="1700" b="1" dirty="0"/>
              <a:t>X</a:t>
            </a:r>
            <a:r>
              <a:rPr lang="en-US" sz="1700" b="1" baseline="-25000" dirty="0"/>
              <a:t>2</a:t>
            </a:r>
            <a:r>
              <a:rPr lang="en-US" sz="1700" b="1" dirty="0"/>
              <a:t> + … + b</a:t>
            </a:r>
            <a:r>
              <a:rPr lang="en-US" sz="1700" b="1" baseline="-25000" dirty="0"/>
              <a:t>m</a:t>
            </a:r>
            <a:r>
              <a:rPr lang="en-US" sz="1700" b="1" dirty="0"/>
              <a:t>X</a:t>
            </a:r>
            <a:r>
              <a:rPr lang="en-US" sz="1700" b="1" baseline="-25000" dirty="0"/>
              <a:t>m </a:t>
            </a:r>
            <a:r>
              <a:rPr lang="en-US" sz="1700" b="1" dirty="0"/>
              <a:t>with m </a:t>
            </a:r>
            <a:r>
              <a:rPr lang="en-US" sz="1700" b="1" dirty="0">
                <a:sym typeface="Symbol" pitchFamily="2" charset="2"/>
              </a:rPr>
              <a:t></a:t>
            </a:r>
            <a:r>
              <a:rPr lang="en-US" sz="1700" b="1" dirty="0"/>
              <a:t>16 and logit(p)= ln(p/(1-p))</a:t>
            </a:r>
          </a:p>
          <a:p>
            <a:pPr algn="just">
              <a:buFont typeface="Wingdings" pitchFamily="2" charset="2"/>
              <a:buChar char="§"/>
            </a:pPr>
            <a:r>
              <a:rPr lang="en-US" sz="1700" dirty="0"/>
              <a:t>4 different types of models are created for examination:</a:t>
            </a:r>
          </a:p>
          <a:p>
            <a:pPr marL="622300" indent="-265113" algn="just">
              <a:buFont typeface="Wingdings" pitchFamily="2" charset="2"/>
              <a:buChar char="ü"/>
            </a:pPr>
            <a:r>
              <a:rPr lang="en-US" sz="1700" dirty="0"/>
              <a:t> </a:t>
            </a:r>
            <a:r>
              <a:rPr lang="en-US" sz="1700" b="1" dirty="0"/>
              <a:t>Full model</a:t>
            </a:r>
            <a:r>
              <a:rPr lang="en-US" sz="1700" dirty="0"/>
              <a:t>: Too complicated as it includes 12 variables the majority of which are not important.</a:t>
            </a:r>
          </a:p>
          <a:p>
            <a:pPr marL="622300" indent="-265113" algn="just">
              <a:buFont typeface="Wingdings" pitchFamily="2" charset="2"/>
              <a:buChar char="ü"/>
            </a:pPr>
            <a:r>
              <a:rPr lang="en-US" sz="1700" b="1" dirty="0"/>
              <a:t>Logistic AIC model</a:t>
            </a:r>
            <a:r>
              <a:rPr lang="en-US" sz="1700" dirty="0"/>
              <a:t>: 6 variables are included (Gender, Spherical equivalent refraction, Anterior chamber depth, Time spent engaging in sports/outdoor activities, Time spent reading/studying for school assignments, Parents’ myopia) with this model to have the lowest AIC value.</a:t>
            </a:r>
          </a:p>
          <a:p>
            <a:pPr marL="622300" indent="-265113" algn="just">
              <a:buFont typeface="Wingdings" pitchFamily="2" charset="2"/>
              <a:buChar char="ü"/>
            </a:pPr>
            <a:r>
              <a:rPr lang="en-US" sz="1700" b="1" dirty="0"/>
              <a:t>Logistic BIC model</a:t>
            </a:r>
            <a:r>
              <a:rPr lang="en-US" sz="1700" dirty="0"/>
              <a:t>: 3 variables (Spherical equivalent refraction, Time spent engaging in sports/outdoor activities, Parents’ myopia) are included.</a:t>
            </a:r>
          </a:p>
          <a:p>
            <a:pPr marL="622300" indent="-265113" algn="just">
              <a:buFont typeface="Wingdings" pitchFamily="2" charset="2"/>
              <a:buChar char="ü"/>
            </a:pPr>
            <a:r>
              <a:rPr lang="en-US" sz="1700" b="1" dirty="0"/>
              <a:t>Lasso model</a:t>
            </a:r>
            <a:r>
              <a:rPr lang="en-US" sz="1700" dirty="0"/>
              <a:t>: 4 variables (Gender, Spherical equivalent refraction, Time spent engaging in sports/outdoor activities, Parents’ myopia) are included.</a:t>
            </a:r>
          </a:p>
          <a:p>
            <a:pPr marL="0" indent="0">
              <a:buNone/>
            </a:pPr>
            <a:endParaRPr lang="en-US" sz="1700" dirty="0"/>
          </a:p>
        </p:txBody>
      </p:sp>
    </p:spTree>
    <p:extLst>
      <p:ext uri="{BB962C8B-B14F-4D97-AF65-F5344CB8AC3E}">
        <p14:creationId xmlns:p14="http://schemas.microsoft.com/office/powerpoint/2010/main" val="3789232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1872-E0F7-CF4D-8CD0-F4F10B67A8BF}"/>
              </a:ext>
            </a:extLst>
          </p:cNvPr>
          <p:cNvSpPr>
            <a:spLocks noGrp="1"/>
          </p:cNvSpPr>
          <p:nvPr>
            <p:ph type="title"/>
          </p:nvPr>
        </p:nvSpPr>
        <p:spPr/>
        <p:txBody>
          <a:bodyPr/>
          <a:lstStyle/>
          <a:p>
            <a:r>
              <a:rPr lang="en-US" dirty="0"/>
              <a:t>FINAL MODEL &amp; CONCLUSIONS</a:t>
            </a:r>
          </a:p>
        </p:txBody>
      </p:sp>
      <p:sp>
        <p:nvSpPr>
          <p:cNvPr id="3" name="Content Placeholder 2">
            <a:extLst>
              <a:ext uri="{FF2B5EF4-FFF2-40B4-BE49-F238E27FC236}">
                <a16:creationId xmlns:a16="http://schemas.microsoft.com/office/drawing/2014/main" id="{4DEFCCA8-0901-1542-8D34-D869AC17D48F}"/>
              </a:ext>
            </a:extLst>
          </p:cNvPr>
          <p:cNvSpPr>
            <a:spLocks noGrp="1"/>
          </p:cNvSpPr>
          <p:nvPr>
            <p:ph idx="1"/>
          </p:nvPr>
        </p:nvSpPr>
        <p:spPr>
          <a:xfrm>
            <a:off x="1295401" y="2421468"/>
            <a:ext cx="9601196" cy="4037206"/>
          </a:xfrm>
        </p:spPr>
        <p:txBody>
          <a:bodyPr>
            <a:normAutofit/>
          </a:bodyPr>
          <a:lstStyle/>
          <a:p>
            <a:pPr algn="just"/>
            <a:r>
              <a:rPr lang="en-US" sz="1800" dirty="0"/>
              <a:t>The logistic AIC model is the most preferable model since it presents the lowest AIC value and has not any crucial difference in comparison to the other models in terms of dispersion. Its form is the following:</a:t>
            </a:r>
          </a:p>
          <a:p>
            <a:pPr marL="622300" indent="-622300" algn="ctr">
              <a:buNone/>
            </a:pPr>
            <a:r>
              <a:rPr lang="en-US" sz="1800" b="1" dirty="0">
                <a:solidFill>
                  <a:schemeClr val="tx1"/>
                </a:solidFill>
              </a:rPr>
              <a:t> 	logit(p) = -1.11 + 0.62 * GENDER1 - 0.01 * SPHEQ - 0.05 * SPORTHR + 0.07 * READHR + 1.02 * MYOPIC_PARENTS1 + 1.24 * MYOPIC_PARENTS2 +                                           1.69 * MYOPIC_PARENTS3 </a:t>
            </a:r>
          </a:p>
          <a:p>
            <a:pPr algn="just">
              <a:buFont typeface="Arial" panose="020B0604020202020204" pitchFamily="34" charset="0"/>
              <a:buChar char="•"/>
            </a:pPr>
            <a:r>
              <a:rPr lang="en-US" sz="1800" dirty="0"/>
              <a:t>Based on the above selected model, it seems that there is no difference between genders; females have higher chances of having myopia than these of males. </a:t>
            </a:r>
          </a:p>
          <a:p>
            <a:pPr algn="just">
              <a:buFont typeface="Arial" panose="020B0604020202020204" pitchFamily="34" charset="0"/>
              <a:buChar char="•"/>
            </a:pPr>
            <a:r>
              <a:rPr lang="en-US" sz="1800" dirty="0"/>
              <a:t>The most determinant factor is the myopia that is developed in both parents; when it exists, the probability of inheriting the disease to the object-child is the biggest possible.  The secondarily important factor is the time spending by the object in outdoor/sport activities which is something that prevents to the maximum the myopia development. </a:t>
            </a:r>
          </a:p>
          <a:p>
            <a:pPr>
              <a:buFont typeface="Arial" panose="020B0604020202020204" pitchFamily="34" charset="0"/>
              <a:buChar char="•"/>
            </a:pPr>
            <a:endParaRPr lang="en-US" sz="1500" b="1" dirty="0">
              <a:solidFill>
                <a:srgbClr val="945200"/>
              </a:solidFill>
            </a:endParaRPr>
          </a:p>
        </p:txBody>
      </p:sp>
    </p:spTree>
    <p:extLst>
      <p:ext uri="{BB962C8B-B14F-4D97-AF65-F5344CB8AC3E}">
        <p14:creationId xmlns:p14="http://schemas.microsoft.com/office/powerpoint/2010/main" val="184796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3970D7D-3E00-124E-BB29-407519621952}"/>
              </a:ext>
            </a:extLst>
          </p:cNvPr>
          <p:cNvPicPr>
            <a:picLocks noGrp="1" noChangeAspect="1"/>
          </p:cNvPicPr>
          <p:nvPr>
            <p:ph idx="1"/>
          </p:nvPr>
        </p:nvPicPr>
        <p:blipFill>
          <a:blip r:embed="rId2"/>
          <a:stretch>
            <a:fillRect/>
          </a:stretch>
        </p:blipFill>
        <p:spPr>
          <a:xfrm>
            <a:off x="3942791" y="1513118"/>
            <a:ext cx="4144169" cy="3831763"/>
          </a:xfrm>
          <a:prstGeom prst="rect">
            <a:avLst/>
          </a:prstGeom>
        </p:spPr>
      </p:pic>
    </p:spTree>
    <p:extLst>
      <p:ext uri="{BB962C8B-B14F-4D97-AF65-F5344CB8AC3E}">
        <p14:creationId xmlns:p14="http://schemas.microsoft.com/office/powerpoint/2010/main" val="160160276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{617F68C2-7829-974E-BB25-791B7319EF59}tf10001064</Template>
  <TotalTime>60</TotalTime>
  <Words>533</Words>
  <Application>Microsoft Macintosh PowerPoint</Application>
  <PresentationFormat>Widescreen</PresentationFormat>
  <Paragraphs>40</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Garamond</vt:lpstr>
      <vt:lpstr>Wingdings</vt:lpstr>
      <vt:lpstr>Organic</vt:lpstr>
      <vt:lpstr>Myopia Study</vt:lpstr>
      <vt:lpstr>INTRODUCTION</vt:lpstr>
      <vt:lpstr>DATASET CHARACTERISTICS</vt:lpstr>
      <vt:lpstr>MODELS</vt:lpstr>
      <vt:lpstr>FINAL MODEL &amp; 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Myopia Study</dc:title>
  <dc:creator>Eleftheria Apostolaki</dc:creator>
  <cp:lastModifiedBy>Eleftheria Apostolaki</cp:lastModifiedBy>
  <cp:revision>10</cp:revision>
  <dcterms:created xsi:type="dcterms:W3CDTF">2019-03-13T17:48:48Z</dcterms:created>
  <dcterms:modified xsi:type="dcterms:W3CDTF">2019-03-13T18:49:06Z</dcterms:modified>
</cp:coreProperties>
</file>